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91" r:id="rId2"/>
    <p:sldId id="290" r:id="rId3"/>
    <p:sldId id="292" r:id="rId4"/>
    <p:sldId id="293" r:id="rId5"/>
    <p:sldId id="294" r:id="rId6"/>
    <p:sldId id="295" r:id="rId7"/>
    <p:sldId id="297" r:id="rId8"/>
    <p:sldId id="299" r:id="rId9"/>
    <p:sldId id="300" r:id="rId10"/>
    <p:sldId id="301" r:id="rId11"/>
    <p:sldId id="302" r:id="rId12"/>
    <p:sldId id="298" r:id="rId13"/>
    <p:sldId id="304" r:id="rId14"/>
    <p:sldId id="305" r:id="rId15"/>
    <p:sldId id="306" r:id="rId16"/>
    <p:sldId id="308" r:id="rId17"/>
    <p:sldId id="30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48"/>
    <p:restoredTop sz="94480" autoAdjust="0"/>
  </p:normalViewPr>
  <p:slideViewPr>
    <p:cSldViewPr snapToGrid="0" snapToObjects="1">
      <p:cViewPr varScale="1">
        <p:scale>
          <a:sx n="128" d="100"/>
          <a:sy n="128" d="100"/>
        </p:scale>
        <p:origin x="1472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D465B7-E62D-A44E-B572-7CD0C41B2614}" type="datetimeFigureOut">
              <a:rPr lang="en-US" smtClean="0"/>
              <a:t>11/18/19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FF3C67-4B00-7040-853B-6E2A82FC2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751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9C894-0887-7A4F-8403-E27A10CE76CA}" type="datetimeFigureOut">
              <a:rPr lang="en-US" smtClean="0"/>
              <a:t>11/18/19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A1B8-A47A-3F4A-BDE3-9B7C8DAE9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66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9C894-0887-7A4F-8403-E27A10CE76CA}" type="datetimeFigureOut">
              <a:rPr lang="en-US" smtClean="0"/>
              <a:t>11/18/19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A1B8-A47A-3F4A-BDE3-9B7C8DAE9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313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9C894-0887-7A4F-8403-E27A10CE76CA}" type="datetimeFigureOut">
              <a:rPr lang="en-US" smtClean="0"/>
              <a:t>11/18/19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A1B8-A47A-3F4A-BDE3-9B7C8DAE9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363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9C894-0887-7A4F-8403-E27A10CE76CA}" type="datetimeFigureOut">
              <a:rPr lang="en-US" smtClean="0"/>
              <a:t>11/18/19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A1B8-A47A-3F4A-BDE3-9B7C8DAE9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12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9C894-0887-7A4F-8403-E27A10CE76CA}" type="datetimeFigureOut">
              <a:rPr lang="en-US" smtClean="0"/>
              <a:t>11/18/19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A1B8-A47A-3F4A-BDE3-9B7C8DAE9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82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9C894-0887-7A4F-8403-E27A10CE76CA}" type="datetimeFigureOut">
              <a:rPr lang="en-US" smtClean="0"/>
              <a:t>11/18/19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A1B8-A47A-3F4A-BDE3-9B7C8DAE9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592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9C894-0887-7A4F-8403-E27A10CE76CA}" type="datetimeFigureOut">
              <a:rPr lang="en-US" smtClean="0"/>
              <a:t>11/18/19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A1B8-A47A-3F4A-BDE3-9B7C8DAE9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375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9C894-0887-7A4F-8403-E27A10CE76CA}" type="datetimeFigureOut">
              <a:rPr lang="en-US" smtClean="0"/>
              <a:t>11/18/19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A1B8-A47A-3F4A-BDE3-9B7C8DAE9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59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9C894-0887-7A4F-8403-E27A10CE76CA}" type="datetimeFigureOut">
              <a:rPr lang="en-US" smtClean="0"/>
              <a:t>11/18/19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A1B8-A47A-3F4A-BDE3-9B7C8DAE9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60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9C894-0887-7A4F-8403-E27A10CE76CA}" type="datetimeFigureOut">
              <a:rPr lang="en-US" smtClean="0"/>
              <a:t>11/18/19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A1B8-A47A-3F4A-BDE3-9B7C8DAE9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29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9C894-0887-7A4F-8403-E27A10CE76CA}" type="datetimeFigureOut">
              <a:rPr lang="en-US" smtClean="0"/>
              <a:t>11/18/19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4A1B8-A47A-3F4A-BDE3-9B7C8DAE9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688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9C894-0887-7A4F-8403-E27A10CE76CA}" type="datetimeFigureOut">
              <a:rPr lang="en-US" smtClean="0"/>
              <a:t>11/18/19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A4A1B8-A47A-3F4A-BDE3-9B7C8DAE9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184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457200" y="2401888"/>
            <a:ext cx="8458200" cy="1470025"/>
          </a:xfrm>
        </p:spPr>
        <p:txBody>
          <a:bodyPr/>
          <a:lstStyle/>
          <a:p>
            <a:r>
              <a:rPr lang="en-US" dirty="0">
                <a:latin typeface="Trebuchet MS" charset="0"/>
              </a:rPr>
              <a:t>Neoliberalism in the Caribbean</a:t>
            </a:r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457200" y="3900488"/>
            <a:ext cx="4953000" cy="1752600"/>
          </a:xfrm>
        </p:spPr>
        <p:txBody>
          <a:bodyPr/>
          <a:lstStyle/>
          <a:p>
            <a:pPr marL="63500"/>
            <a:r>
              <a:rPr lang="en-US" dirty="0">
                <a:latin typeface="Georgia" charset="0"/>
              </a:rPr>
              <a:t>19 Nov 2019</a:t>
            </a:r>
          </a:p>
          <a:p>
            <a:pPr marL="63500"/>
            <a:endParaRPr lang="en-US" dirty="0">
              <a:latin typeface="Georgia" charset="0"/>
            </a:endParaRPr>
          </a:p>
          <a:p>
            <a:pPr marL="63500"/>
            <a:endParaRPr lang="en-US" dirty="0">
              <a:latin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308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debt crisis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Where did current development strategies of attracting foreign investors come from?</a:t>
            </a:r>
          </a:p>
          <a:p>
            <a:pPr lvl="1"/>
            <a:r>
              <a:rPr lang="en-US" dirty="0"/>
              <a:t>Response to debt crisis of 1980s and its lingering effects</a:t>
            </a:r>
          </a:p>
        </p:txBody>
      </p:sp>
    </p:spTree>
    <p:extLst>
      <p:ext uri="{BB962C8B-B14F-4D97-AF65-F5344CB8AC3E}">
        <p14:creationId xmlns:p14="http://schemas.microsoft.com/office/powerpoint/2010/main" val="1359303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debt crisis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607859" cy="4525963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Context: 1970s</a:t>
            </a:r>
          </a:p>
          <a:p>
            <a:r>
              <a:rPr lang="en-US" dirty="0"/>
              <a:t>OPEC embargo</a:t>
            </a:r>
          </a:p>
          <a:p>
            <a:pPr lvl="1"/>
            <a:r>
              <a:rPr lang="en-US" dirty="0"/>
              <a:t>Response to US, European support of Israel </a:t>
            </a:r>
          </a:p>
          <a:p>
            <a:r>
              <a:rPr lang="en-US" dirty="0"/>
              <a:t>Generated massive stocks of petro-dollars</a:t>
            </a:r>
          </a:p>
          <a:p>
            <a:pPr lvl="1"/>
            <a:r>
              <a:rPr lang="en-US" dirty="0"/>
              <a:t>Held in European financial institution</a:t>
            </a:r>
          </a:p>
          <a:p>
            <a:r>
              <a:rPr lang="en-US" dirty="0"/>
              <a:t>European banks looked for outlets for this capital</a:t>
            </a:r>
          </a:p>
          <a:p>
            <a:pPr lvl="1"/>
            <a:r>
              <a:rPr lang="en-US" dirty="0"/>
              <a:t>Targeted developing country governments</a:t>
            </a:r>
          </a:p>
          <a:p>
            <a:pPr lvl="2"/>
            <a:r>
              <a:rPr lang="en-US" dirty="0"/>
              <a:t>Infrastructure projects, government bonds, etc.</a:t>
            </a:r>
          </a:p>
          <a:p>
            <a:r>
              <a:rPr lang="en-US" dirty="0"/>
              <a:t>Loans carried floating interest rates</a:t>
            </a:r>
          </a:p>
          <a:p>
            <a:pPr lvl="1"/>
            <a:r>
              <a:rPr lang="en-US" dirty="0"/>
              <a:t>Good bargain in the 1970s</a:t>
            </a:r>
            <a:r>
              <a:rPr lang="is-IS" dirty="0"/>
              <a:t>…</a:t>
            </a:r>
          </a:p>
          <a:p>
            <a:pPr lvl="1"/>
            <a:r>
              <a:rPr lang="en-US" dirty="0"/>
              <a:t>But left states exposed to interest rate swings</a:t>
            </a:r>
            <a:r>
              <a:rPr lang="is-IS" dirty="0"/>
              <a:t>….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191000"/>
            <a:ext cx="28956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600200"/>
            <a:ext cx="3348038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867400" y="3581400"/>
            <a:ext cx="2819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eorgia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ctr"/>
            <a:r>
              <a:rPr lang="en-US" sz="1400" dirty="0"/>
              <a:t>OPEC Countries (top); oil price fluctuations (bottom)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52000" y="59764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332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debt crisis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27388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1980s:</a:t>
            </a:r>
          </a:p>
          <a:p>
            <a:pPr lvl="1"/>
            <a:r>
              <a:rPr lang="en-US" dirty="0"/>
              <a:t>Reagan administration raises US interest rates to attract foreign capital to the US</a:t>
            </a:r>
          </a:p>
          <a:p>
            <a:pPr lvl="1"/>
            <a:r>
              <a:rPr lang="en-US" dirty="0"/>
              <a:t>Sends shockwaves through global financial markets</a:t>
            </a:r>
          </a:p>
          <a:p>
            <a:pPr lvl="2"/>
            <a:r>
              <a:rPr lang="en-US" dirty="0"/>
              <a:t>Interest rates rise swiftly</a:t>
            </a:r>
          </a:p>
          <a:p>
            <a:pPr lvl="3"/>
            <a:r>
              <a:rPr lang="en-US" dirty="0"/>
              <a:t>Cost of debt increases</a:t>
            </a:r>
          </a:p>
          <a:p>
            <a:pPr lvl="2"/>
            <a:r>
              <a:rPr lang="en-US" dirty="0"/>
              <a:t>Debt explodes </a:t>
            </a:r>
          </a:p>
          <a:p>
            <a:pPr lvl="3"/>
            <a:r>
              <a:rPr lang="en-US" dirty="0"/>
              <a:t>3x-4x growth </a:t>
            </a:r>
          </a:p>
        </p:txBody>
      </p:sp>
      <p:pic>
        <p:nvPicPr>
          <p:cNvPr id="4" name="Picture 4" descr="Screen shot 2011-03-02 at 2.38.2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487" y="1775012"/>
            <a:ext cx="3389313" cy="328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0201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debt crisis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Effects on Caribbean economies</a:t>
            </a:r>
          </a:p>
          <a:p>
            <a:pPr lvl="1"/>
            <a:r>
              <a:rPr lang="en-US" dirty="0"/>
              <a:t>Between 1980 and 1983, major regional economies shrank an average of 17%</a:t>
            </a:r>
          </a:p>
          <a:p>
            <a:pPr lvl="2"/>
            <a:r>
              <a:rPr lang="en-US" dirty="0"/>
              <a:t>Barbados, DR, Guyana, Haiti, Jamaica, Trinidad &amp; Tobago</a:t>
            </a:r>
          </a:p>
          <a:p>
            <a:pPr lvl="1"/>
            <a:r>
              <a:rPr lang="en-US" dirty="0"/>
              <a:t>Widespread governmental insolvency by mid 1980s</a:t>
            </a:r>
          </a:p>
          <a:p>
            <a:pPr lvl="2"/>
            <a:r>
              <a:rPr lang="en-US" dirty="0"/>
              <a:t>Had to turn to the IMF for emergency bailout loans</a:t>
            </a:r>
            <a:r>
              <a:rPr lang="is-IS" dirty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481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Neoliberal solutions to the debt crisis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u="sng" dirty="0"/>
              <a:t>Structural Adjustment Programs (SAPs)</a:t>
            </a:r>
          </a:p>
          <a:p>
            <a:pPr lvl="1"/>
            <a:r>
              <a:rPr lang="en-US" dirty="0"/>
              <a:t>Loans came attached with </a:t>
            </a:r>
            <a:r>
              <a:rPr lang="en-US" b="1" u="sng" dirty="0" err="1"/>
              <a:t>conditionalities</a:t>
            </a:r>
            <a:endParaRPr lang="en-US" b="1" u="sng" dirty="0"/>
          </a:p>
          <a:p>
            <a:pPr lvl="1"/>
            <a:r>
              <a:rPr lang="en-US" dirty="0"/>
              <a:t>Cut government budgets</a:t>
            </a:r>
          </a:p>
          <a:p>
            <a:pPr lvl="2"/>
            <a:r>
              <a:rPr lang="en-US" dirty="0"/>
              <a:t>Layoff government employees</a:t>
            </a:r>
          </a:p>
          <a:p>
            <a:pPr lvl="2"/>
            <a:r>
              <a:rPr lang="en-US" dirty="0"/>
              <a:t>Reduce social services</a:t>
            </a:r>
          </a:p>
          <a:p>
            <a:pPr lvl="1"/>
            <a:r>
              <a:rPr lang="en-US" dirty="0"/>
              <a:t>Rollback state regulations</a:t>
            </a:r>
          </a:p>
          <a:p>
            <a:pPr lvl="2"/>
            <a:r>
              <a:rPr lang="en-US" dirty="0"/>
              <a:t>Remove labor protections, environmental protections</a:t>
            </a:r>
          </a:p>
          <a:p>
            <a:pPr lvl="2"/>
            <a:r>
              <a:rPr lang="en-US" dirty="0"/>
              <a:t>Privatize industries</a:t>
            </a:r>
          </a:p>
          <a:p>
            <a:pPr lvl="2"/>
            <a:r>
              <a:rPr lang="en-US" dirty="0"/>
              <a:t>Remove state subsidies for utilities (water, power, transportation</a:t>
            </a:r>
            <a:r>
              <a:rPr lang="is-IS" dirty="0"/>
              <a:t>…)</a:t>
            </a:r>
            <a:endParaRPr lang="en-US" dirty="0"/>
          </a:p>
          <a:p>
            <a:pPr lvl="1"/>
            <a:r>
              <a:rPr lang="en-US" dirty="0"/>
              <a:t>‘Liberalize’ trade relations</a:t>
            </a:r>
          </a:p>
          <a:p>
            <a:pPr lvl="2"/>
            <a:r>
              <a:rPr lang="en-US" dirty="0"/>
              <a:t>Reduce tariffs, open markets to imported goods</a:t>
            </a:r>
          </a:p>
          <a:p>
            <a:endParaRPr lang="en-US" dirty="0"/>
          </a:p>
          <a:p>
            <a:pPr lvl="2"/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2428234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Neoliberal solutions to the debt crisis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Rationale behind SAPs</a:t>
            </a:r>
          </a:p>
          <a:p>
            <a:pPr lvl="1"/>
            <a:r>
              <a:rPr lang="en-US" dirty="0"/>
              <a:t> Economic development hindered by state interference in market</a:t>
            </a:r>
          </a:p>
          <a:p>
            <a:pPr lvl="1"/>
            <a:r>
              <a:rPr lang="en-US" dirty="0"/>
              <a:t>Needed to ‘adjust’ state-market relations (or the underlying ‘structure’ of the economy) to correct this interference</a:t>
            </a:r>
          </a:p>
          <a:p>
            <a:pPr lvl="1"/>
            <a:r>
              <a:rPr lang="en-US" dirty="0"/>
              <a:t>Development would occur once state interference in market was reduced</a:t>
            </a:r>
          </a:p>
        </p:txBody>
      </p:sp>
    </p:spTree>
    <p:extLst>
      <p:ext uri="{BB962C8B-B14F-4D97-AF65-F5344CB8AC3E}">
        <p14:creationId xmlns:p14="http://schemas.microsoft.com/office/powerpoint/2010/main" val="2116930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Neoliberal solutions to the debt crisis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026212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Neoliberalism</a:t>
            </a:r>
          </a:p>
          <a:p>
            <a:pPr lvl="1"/>
            <a:r>
              <a:rPr lang="en-US" dirty="0"/>
              <a:t>Specific rationale of state-society relations</a:t>
            </a:r>
          </a:p>
          <a:p>
            <a:pPr lvl="1"/>
            <a:r>
              <a:rPr lang="en-US" dirty="0"/>
              <a:t>Belief that poverty, economic decline is a result of state interference in markets</a:t>
            </a:r>
          </a:p>
          <a:p>
            <a:pPr lvl="1"/>
            <a:r>
              <a:rPr lang="en-US" dirty="0"/>
              <a:t>Solutions: </a:t>
            </a:r>
          </a:p>
          <a:p>
            <a:pPr lvl="2"/>
            <a:r>
              <a:rPr lang="en-US" dirty="0"/>
              <a:t>Privatization</a:t>
            </a:r>
          </a:p>
          <a:p>
            <a:pPr lvl="2"/>
            <a:r>
              <a:rPr lang="en-US" dirty="0"/>
              <a:t>Free trade</a:t>
            </a:r>
          </a:p>
          <a:p>
            <a:pPr lvl="2"/>
            <a:r>
              <a:rPr lang="en-US" dirty="0"/>
              <a:t>Deregulation</a:t>
            </a:r>
          </a:p>
          <a:p>
            <a:pPr lvl="2"/>
            <a:r>
              <a:rPr lang="en-US" dirty="0"/>
              <a:t>Austerity budgeting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5180" y="4053259"/>
            <a:ext cx="1656959" cy="2072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5180" y="1820622"/>
            <a:ext cx="1656959" cy="2087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0379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 of 1980s SAPs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Significant inflation</a:t>
            </a:r>
          </a:p>
          <a:p>
            <a:pPr lvl="1"/>
            <a:r>
              <a:rPr lang="en-US" dirty="0"/>
              <a:t>Currencies devalued as prices rose</a:t>
            </a:r>
          </a:p>
          <a:p>
            <a:r>
              <a:rPr lang="en-US" dirty="0"/>
              <a:t>Unemployment increased</a:t>
            </a:r>
          </a:p>
          <a:p>
            <a:pPr lvl="1"/>
            <a:r>
              <a:rPr lang="en-US" dirty="0"/>
              <a:t>States cut payroll to meet austerity requirements</a:t>
            </a:r>
          </a:p>
          <a:p>
            <a:r>
              <a:rPr lang="en-US" dirty="0"/>
              <a:t>Higher cost of living</a:t>
            </a:r>
          </a:p>
          <a:p>
            <a:pPr lvl="1"/>
            <a:r>
              <a:rPr lang="en-US" dirty="0"/>
              <a:t>Consumer goods became more expensive, utilities became more expensive</a:t>
            </a:r>
          </a:p>
          <a:p>
            <a:r>
              <a:rPr lang="en-US" dirty="0"/>
              <a:t>Cuts to social, public services</a:t>
            </a:r>
          </a:p>
          <a:p>
            <a:pPr lvl="1"/>
            <a:r>
              <a:rPr lang="en-US" dirty="0"/>
              <a:t>Decline in education, health</a:t>
            </a:r>
          </a:p>
          <a:p>
            <a:pPr lvl="2"/>
            <a:r>
              <a:rPr lang="en-US" dirty="0"/>
              <a:t>Effects concentrated on poor, women and children</a:t>
            </a:r>
          </a:p>
          <a:p>
            <a:r>
              <a:rPr lang="en-US" dirty="0"/>
              <a:t>Poor turned to creative means to get by</a:t>
            </a:r>
          </a:p>
          <a:p>
            <a:pPr lvl="1"/>
            <a:r>
              <a:rPr lang="en-US" dirty="0"/>
              <a:t>‘Turn hand to make fashion’ – Jamaica</a:t>
            </a:r>
          </a:p>
          <a:p>
            <a:pPr lvl="1"/>
            <a:r>
              <a:rPr lang="en-US" dirty="0"/>
              <a:t>‘Reputation’ - Barbados</a:t>
            </a:r>
          </a:p>
        </p:txBody>
      </p:sp>
    </p:spTree>
    <p:extLst>
      <p:ext uri="{BB962C8B-B14F-4D97-AF65-F5344CB8AC3E}">
        <p14:creationId xmlns:p14="http://schemas.microsoft.com/office/powerpoint/2010/main" val="4270714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 of 1980s SAPs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73388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 Jamaica:</a:t>
            </a:r>
          </a:p>
          <a:p>
            <a:pPr lvl="1"/>
            <a:r>
              <a:rPr lang="en-US" dirty="0"/>
              <a:t>Austerity programs eroded state resources that could be dedicated to patron-</a:t>
            </a:r>
            <a:r>
              <a:rPr lang="en-US" dirty="0" err="1"/>
              <a:t>clientelist</a:t>
            </a:r>
            <a:r>
              <a:rPr lang="en-US" dirty="0"/>
              <a:t> relations</a:t>
            </a:r>
          </a:p>
          <a:p>
            <a:pPr lvl="2"/>
            <a:r>
              <a:rPr lang="en-US" dirty="0"/>
              <a:t>State officials didn’t have discretion to award contracts, jobs to supporters</a:t>
            </a:r>
          </a:p>
          <a:p>
            <a:pPr lvl="1"/>
            <a:r>
              <a:rPr lang="en-US" dirty="0"/>
              <a:t>Dons turned to narcotics and arms trafficking to support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9248" y="1600199"/>
            <a:ext cx="3740634" cy="276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868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 of 1980s SAPs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Development did not follow on as predicted</a:t>
            </a:r>
          </a:p>
          <a:p>
            <a:pPr lvl="1"/>
            <a:r>
              <a:rPr lang="en-US" dirty="0"/>
              <a:t>Economic growth continued to stagnate or decline</a:t>
            </a:r>
          </a:p>
          <a:p>
            <a:pPr lvl="1"/>
            <a:r>
              <a:rPr lang="en-US" dirty="0" err="1"/>
              <a:t>Debt:GDP</a:t>
            </a:r>
            <a:r>
              <a:rPr lang="en-US" dirty="0"/>
              <a:t> ratio increased during the 1980s</a:t>
            </a:r>
          </a:p>
          <a:p>
            <a:pPr lvl="2"/>
            <a:r>
              <a:rPr lang="en-US" dirty="0"/>
              <a:t>Remains high today</a:t>
            </a:r>
          </a:p>
        </p:txBody>
      </p:sp>
      <p:pic>
        <p:nvPicPr>
          <p:cNvPr id="5" name="Picture 4" descr="Screen Shot 2016-03-07 at 12.06.3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293" y="3708480"/>
            <a:ext cx="5035177" cy="314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69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 of 1980s SAPs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Homogenized government policies across the region</a:t>
            </a:r>
          </a:p>
          <a:p>
            <a:pPr lvl="1"/>
            <a:r>
              <a:rPr lang="en-US" dirty="0"/>
              <a:t>Debt will continue to straightjacket government policies</a:t>
            </a:r>
          </a:p>
          <a:p>
            <a:pPr lvl="2"/>
            <a:r>
              <a:rPr lang="en-US" dirty="0"/>
              <a:t>Need to keep global financial markets happy</a:t>
            </a:r>
          </a:p>
          <a:p>
            <a:pPr lvl="2"/>
            <a:r>
              <a:rPr lang="en-US" dirty="0"/>
              <a:t>Need to meet conditions of structural adjustment loans</a:t>
            </a:r>
          </a:p>
        </p:txBody>
      </p:sp>
    </p:spTree>
    <p:extLst>
      <p:ext uri="{BB962C8B-B14F-4D97-AF65-F5344CB8AC3E}">
        <p14:creationId xmlns:p14="http://schemas.microsoft.com/office/powerpoint/2010/main" val="743889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SAPs, round 2</a:t>
            </a:r>
            <a:r>
              <a:rPr lang="is-IS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1990s</a:t>
            </a:r>
          </a:p>
          <a:p>
            <a:pPr lvl="1"/>
            <a:r>
              <a:rPr lang="en-US" dirty="0"/>
              <a:t>Caribbean governments continued needing bailouts to manage debt</a:t>
            </a:r>
          </a:p>
          <a:p>
            <a:pPr lvl="1"/>
            <a:r>
              <a:rPr lang="en-US" dirty="0"/>
              <a:t>But SAPs were met with considerable resistance</a:t>
            </a:r>
          </a:p>
          <a:p>
            <a:pPr lvl="2"/>
            <a:r>
              <a:rPr lang="en-US" dirty="0"/>
              <a:t>Clear that promised development wasn’t materializing</a:t>
            </a:r>
          </a:p>
          <a:p>
            <a:pPr lvl="1"/>
            <a:r>
              <a:rPr lang="en-US" dirty="0"/>
              <a:t>IMF, World Bank saw </a:t>
            </a:r>
            <a:r>
              <a:rPr lang="en-US" u="sng" dirty="0"/>
              <a:t>governance</a:t>
            </a:r>
            <a:r>
              <a:rPr lang="en-US" dirty="0"/>
              <a:t> as the problem</a:t>
            </a:r>
          </a:p>
          <a:p>
            <a:pPr lvl="2"/>
            <a:r>
              <a:rPr lang="en-US" dirty="0"/>
              <a:t>Governance: structure of state-society-market relations through which policy is developed, implemented</a:t>
            </a:r>
          </a:p>
          <a:p>
            <a:pPr lvl="1"/>
            <a:r>
              <a:rPr lang="en-US" dirty="0"/>
              <a:t>From 1990s, </a:t>
            </a:r>
            <a:r>
              <a:rPr lang="en-US" dirty="0" err="1"/>
              <a:t>conditionalities</a:t>
            </a:r>
            <a:r>
              <a:rPr lang="en-US" dirty="0"/>
              <a:t> addressed governance structures</a:t>
            </a:r>
          </a:p>
          <a:p>
            <a:pPr lvl="1"/>
            <a:r>
              <a:rPr lang="en-US" dirty="0"/>
              <a:t>From 2000s, WB began Poverty Reduction Strategies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727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legacy of SAPs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748" y="2057401"/>
            <a:ext cx="4699370" cy="3394472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Caribbean economies in a neoliberal era</a:t>
            </a:r>
          </a:p>
          <a:p>
            <a:pPr lvl="1"/>
            <a:r>
              <a:rPr lang="en-US" dirty="0"/>
              <a:t>Continued reliance on Western economies</a:t>
            </a:r>
          </a:p>
          <a:p>
            <a:pPr lvl="1"/>
            <a:r>
              <a:rPr lang="en-US" dirty="0"/>
              <a:t>National economies dominated by:</a:t>
            </a:r>
          </a:p>
          <a:p>
            <a:pPr lvl="2"/>
            <a:r>
              <a:rPr lang="en-US" dirty="0"/>
              <a:t>Free trade zones</a:t>
            </a:r>
          </a:p>
          <a:p>
            <a:pPr lvl="3"/>
            <a:r>
              <a:rPr lang="en-US" dirty="0"/>
              <a:t>Assembly, rather than manufacturing</a:t>
            </a:r>
          </a:p>
          <a:p>
            <a:pPr lvl="2"/>
            <a:r>
              <a:rPr lang="en-US" dirty="0"/>
              <a:t>Offshoring</a:t>
            </a:r>
          </a:p>
          <a:p>
            <a:pPr lvl="3"/>
            <a:r>
              <a:rPr lang="en-US" dirty="0"/>
              <a:t>Banking, financial services</a:t>
            </a:r>
          </a:p>
          <a:p>
            <a:pPr lvl="2"/>
            <a:r>
              <a:rPr lang="en-US" dirty="0"/>
              <a:t>Tourism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310079" y="3264751"/>
            <a:ext cx="2400787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1050" dirty="0"/>
              <a:t>Free trade zones in the DR (top); </a:t>
            </a:r>
          </a:p>
          <a:p>
            <a:r>
              <a:rPr lang="en-US" altLang="en-US" sz="1050" dirty="0"/>
              <a:t>Haiti (bottom)</a:t>
            </a:r>
          </a:p>
        </p:txBody>
      </p:sp>
      <p:pic>
        <p:nvPicPr>
          <p:cNvPr id="6" name="Picture 2" descr="FG05_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10079" y="1172413"/>
            <a:ext cx="2400787" cy="2011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2" name="Picture 2" descr="http://www.truevaluemetrics.org/DBimages/countries/HAI/Haiti_MapIndustrialPark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079" y="3899473"/>
            <a:ext cx="2400787" cy="173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8843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Legacy of SAPs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Economic weaknesses</a:t>
            </a:r>
          </a:p>
          <a:p>
            <a:pPr lvl="1"/>
            <a:r>
              <a:rPr lang="en-US" sz="1950" dirty="0">
                <a:latin typeface="Calibri"/>
                <a:cs typeface="Calibri"/>
              </a:rPr>
              <a:t>Economies emphasize a few sectors: mining, agriculture, or tourism.</a:t>
            </a:r>
          </a:p>
          <a:p>
            <a:pPr lvl="1"/>
            <a:r>
              <a:rPr lang="en-US" sz="1950" dirty="0">
                <a:latin typeface="Calibri"/>
                <a:cs typeface="Calibri"/>
              </a:rPr>
              <a:t>Manufacturing sector not diverse.</a:t>
            </a:r>
          </a:p>
          <a:p>
            <a:pPr lvl="1"/>
            <a:r>
              <a:rPr lang="en-US" sz="1950" dirty="0">
                <a:latin typeface="Calibri"/>
                <a:cs typeface="Calibri"/>
              </a:rPr>
              <a:t>Highly vulnerable to external decision-making and change, heavily reliant on international trade, and burdened by large foreign debts.</a:t>
            </a:r>
          </a:p>
          <a:p>
            <a:pPr lvl="1"/>
            <a:r>
              <a:rPr lang="en-US" sz="1950" dirty="0">
                <a:latin typeface="Calibri"/>
                <a:cs typeface="Calibri"/>
              </a:rPr>
              <a:t>Wide income disparities.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731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 of neoliberalism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/>
              <a:t>Reconfigured</a:t>
            </a:r>
            <a:r>
              <a:rPr lang="en-US" dirty="0"/>
              <a:t> Caribbean economies</a:t>
            </a:r>
          </a:p>
          <a:p>
            <a:pPr lvl="1"/>
            <a:r>
              <a:rPr lang="en-US" dirty="0"/>
              <a:t>Non-traditional export promotion</a:t>
            </a:r>
          </a:p>
          <a:p>
            <a:pPr lvl="2"/>
            <a:r>
              <a:rPr lang="en-US" dirty="0"/>
              <a:t>Rather than traditional agricultural/mineral exports</a:t>
            </a:r>
          </a:p>
          <a:p>
            <a:pPr lvl="1"/>
            <a:r>
              <a:rPr lang="en-US" dirty="0"/>
              <a:t>Export-processing zones</a:t>
            </a:r>
          </a:p>
          <a:p>
            <a:pPr lvl="2"/>
            <a:r>
              <a:rPr lang="en-US" dirty="0"/>
              <a:t>New territorial arrangements</a:t>
            </a:r>
          </a:p>
          <a:p>
            <a:pPr lvl="1"/>
            <a:r>
              <a:rPr lang="en-US" dirty="0"/>
              <a:t>Offshore tax havens</a:t>
            </a:r>
          </a:p>
          <a:p>
            <a:pPr lvl="2"/>
            <a:r>
              <a:rPr lang="en-US" dirty="0"/>
              <a:t>New uses of sovereignty to attract foreign capital</a:t>
            </a:r>
          </a:p>
          <a:p>
            <a:pPr lvl="1"/>
            <a:r>
              <a:rPr lang="en-US" dirty="0"/>
              <a:t>Tourism</a:t>
            </a:r>
          </a:p>
          <a:p>
            <a:pPr lvl="2"/>
            <a:r>
              <a:rPr lang="en-US" dirty="0"/>
              <a:t>New sustainable economic strategy</a:t>
            </a:r>
          </a:p>
        </p:txBody>
      </p:sp>
    </p:spTree>
    <p:extLst>
      <p:ext uri="{BB962C8B-B14F-4D97-AF65-F5344CB8AC3E}">
        <p14:creationId xmlns:p14="http://schemas.microsoft.com/office/powerpoint/2010/main" val="19712426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Activity </a:t>
            </a:r>
            <a:r>
              <a:rPr lang="en-US"/>
              <a:t>(Quiz)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Select one country, and find one news article that details how this country was impacted by neoliberal reforms during the 1990s and 2000s</a:t>
            </a:r>
          </a:p>
          <a:p>
            <a:pPr lvl="1"/>
            <a:r>
              <a:rPr lang="en-US" dirty="0"/>
              <a:t>Write up a summary of the article and explain how this exemplifies a neoliberal intervention</a:t>
            </a:r>
          </a:p>
          <a:p>
            <a:pPr lvl="1"/>
            <a:r>
              <a:rPr lang="en-US" dirty="0"/>
              <a:t>Select one student to present a brief summary to the class </a:t>
            </a:r>
          </a:p>
        </p:txBody>
      </p:sp>
    </p:spTree>
    <p:extLst>
      <p:ext uri="{BB962C8B-B14F-4D97-AF65-F5344CB8AC3E}">
        <p14:creationId xmlns:p14="http://schemas.microsoft.com/office/powerpoint/2010/main" val="1191985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1261</TotalTime>
  <Words>769</Words>
  <Application>Microsoft Macintosh PowerPoint</Application>
  <PresentationFormat>On-screen Show (4:3)</PresentationFormat>
  <Paragraphs>126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Georgia</vt:lpstr>
      <vt:lpstr>Trebuchet MS</vt:lpstr>
      <vt:lpstr>Office Theme</vt:lpstr>
      <vt:lpstr>Neoliberalism in the Caribbean</vt:lpstr>
      <vt:lpstr>The debt crisis</vt:lpstr>
      <vt:lpstr>The debt crisis</vt:lpstr>
      <vt:lpstr>The debt crisis</vt:lpstr>
      <vt:lpstr>The debt crisis</vt:lpstr>
      <vt:lpstr>Neoliberal solutions to the debt crisis</vt:lpstr>
      <vt:lpstr>Neoliberal solutions to the debt crisis</vt:lpstr>
      <vt:lpstr>Neoliberal solutions to the debt crisis</vt:lpstr>
      <vt:lpstr>Effects of 1980s SAPs</vt:lpstr>
      <vt:lpstr>Effects of 1980s SAPs</vt:lpstr>
      <vt:lpstr>Effects of 1980s SAPs</vt:lpstr>
      <vt:lpstr>Effects of 1980s SAPs</vt:lpstr>
      <vt:lpstr>SAPs, round 2…</vt:lpstr>
      <vt:lpstr>The legacy of SAPs</vt:lpstr>
      <vt:lpstr>Legacy of SAPs</vt:lpstr>
      <vt:lpstr>Effects of neoliberalism</vt:lpstr>
      <vt:lpstr>Group Activity (Quiz)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Post-independence Caribbean</dc:title>
  <dc:creator>Kevin Grove</dc:creator>
  <cp:lastModifiedBy>Kevin Grove</cp:lastModifiedBy>
  <cp:revision>41</cp:revision>
  <dcterms:created xsi:type="dcterms:W3CDTF">2016-03-03T03:29:01Z</dcterms:created>
  <dcterms:modified xsi:type="dcterms:W3CDTF">2019-11-19T13:31:39Z</dcterms:modified>
</cp:coreProperties>
</file>